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Open Sans SemiBold"/>
      <p:regular r:id="rId20"/>
      <p:bold r:id="rId21"/>
      <p:italic r:id="rId22"/>
      <p:boldItalic r:id="rId23"/>
    </p:embeddedFont>
    <p:embeddedFont>
      <p:font typeface="Bitter"/>
      <p:regular r:id="rId24"/>
      <p:bold r:id="rId25"/>
      <p:italic r:id="rId26"/>
      <p:boldItalic r:id="rId27"/>
    </p:embeddedFont>
    <p:embeddedFont>
      <p:font typeface="Open Sans Medium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regular.fntdata"/><Relationship Id="rId22" Type="http://schemas.openxmlformats.org/officeDocument/2006/relationships/font" Target="fonts/OpenSansSemiBold-italic.fntdata"/><Relationship Id="rId21" Type="http://schemas.openxmlformats.org/officeDocument/2006/relationships/font" Target="fonts/OpenSansSemiBold-bold.fntdata"/><Relationship Id="rId24" Type="http://schemas.openxmlformats.org/officeDocument/2006/relationships/font" Target="fonts/Bitter-regular.fntdata"/><Relationship Id="rId23" Type="http://schemas.openxmlformats.org/officeDocument/2006/relationships/font" Target="fonts/OpenSansSemiBold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itter-italic.fntdata"/><Relationship Id="rId25" Type="http://schemas.openxmlformats.org/officeDocument/2006/relationships/font" Target="fonts/Bitter-bold.fntdata"/><Relationship Id="rId28" Type="http://schemas.openxmlformats.org/officeDocument/2006/relationships/font" Target="fonts/OpenSansMedium-regular.fntdata"/><Relationship Id="rId27" Type="http://schemas.openxmlformats.org/officeDocument/2006/relationships/font" Target="fonts/Bitter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Medium-boldItalic.fntdata"/><Relationship Id="rId30" Type="http://schemas.openxmlformats.org/officeDocument/2006/relationships/font" Target="fonts/OpenSansMedium-italic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79b587ca3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79b587ca3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814d8592e7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814d8592e7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14d8592e7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814d8592e7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814d8592e7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814d8592e7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73536f96d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73536f96d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e6b40556e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e6b40556e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e6b40556e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e6b40556e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6b40556e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e6b40556e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815618018a_1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2815618018a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e6b40556ea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e6b40556ea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73e1a7d53d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73e1a7d53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e6b40556ea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e6b40556ea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73e1a7d5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73e1a7d5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chemeClr val="accent2"/>
            </a:gs>
            <a:gs pos="26000">
              <a:schemeClr val="lt1"/>
            </a:gs>
            <a:gs pos="70000">
              <a:schemeClr val="lt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chemeClr val="accent4"/>
              </a:gs>
              <a:gs pos="27000">
                <a:schemeClr val="accent2"/>
              </a:gs>
              <a:gs pos="68000">
                <a:srgbClr val="EBF7FF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Light">
  <p:cSld name="TITLE_29">
    <p:bg>
      <p:bgPr>
        <a:gradFill>
          <a:gsLst>
            <a:gs pos="0">
              <a:schemeClr val="accent2"/>
            </a:gs>
            <a:gs pos="26000">
              <a:schemeClr val="lt1"/>
            </a:gs>
            <a:gs pos="70000">
              <a:schemeClr val="lt1"/>
            </a:gs>
            <a:gs pos="100000">
              <a:schemeClr val="accent2"/>
            </a:gs>
          </a:gsLst>
          <a:lin ang="5400012" scaled="0"/>
        </a:gra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chemeClr val="accent2"/>
              </a:gs>
              <a:gs pos="26000">
                <a:schemeClr val="lt1"/>
              </a:gs>
              <a:gs pos="70000">
                <a:schemeClr val="l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Google Shape;17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200"/>
              <a:buNone/>
              <a:defRPr sz="5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3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0" y="150"/>
            <a:ext cx="3165900" cy="51435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Open Sans"/>
              <a:buNone/>
              <a:defRPr sz="3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667600" y="0"/>
            <a:ext cx="5164500" cy="51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chemeClr val="accent3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○"/>
              <a:defRPr sz="1200">
                <a:solidFill>
                  <a:schemeClr val="accent3"/>
                </a:solidFill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>
                <a:solidFill>
                  <a:schemeClr val="accent3"/>
                </a:solidFill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  <a:defRPr sz="1200">
                <a:solidFill>
                  <a:schemeClr val="accent3"/>
                </a:solidFill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○"/>
              <a:defRPr sz="1200">
                <a:solidFill>
                  <a:schemeClr val="accent3"/>
                </a:solidFill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>
                <a:solidFill>
                  <a:schemeClr val="accent3"/>
                </a:solidFill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  <a:defRPr sz="1200">
                <a:solidFill>
                  <a:schemeClr val="accent3"/>
                </a:solidFill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○"/>
              <a:defRPr sz="1200">
                <a:solidFill>
                  <a:schemeClr val="accent3"/>
                </a:solidFill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-25" y="0"/>
            <a:ext cx="9144000" cy="5143500"/>
          </a:xfrm>
          <a:prstGeom prst="rect">
            <a:avLst/>
          </a:prstGeom>
          <a:gradFill>
            <a:gsLst>
              <a:gs pos="0">
                <a:schemeClr val="accent4"/>
              </a:gs>
              <a:gs pos="27000">
                <a:schemeClr val="accent2"/>
              </a:gs>
              <a:gs pos="68000">
                <a:srgbClr val="EBF7FF"/>
              </a:gs>
              <a:gs pos="100000">
                <a:schemeClr val="accent4"/>
              </a:gs>
            </a:gsLst>
            <a:lin ang="2700006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, and Body">
  <p:cSld name="TITLE_AND_BODY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Google Shape;38;p8"/>
          <p:cNvSpPr txBox="1"/>
          <p:nvPr>
            <p:ph idx="2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274320" y="18288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two columns">
  <p:cSld name="TITLE_AND_TWO_COLUMNS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10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>
                <a:solidFill>
                  <a:schemeClr val="accent6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BE"/>
              </a:buClr>
              <a:buSzPts val="1800"/>
              <a:buNone/>
              <a:defRPr sz="1800">
                <a:solidFill>
                  <a:srgbClr val="00ABBE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type="title"/>
          </p:nvPr>
        </p:nvSpPr>
        <p:spPr>
          <a:xfrm>
            <a:off x="274320" y="18288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457200" y="285750"/>
            <a:ext cx="8229600" cy="45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400050" rotWithShape="0" algn="bl" dir="5400000" dist="57150">
              <a:schemeClr val="accent3">
                <a:alpha val="2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" name="Google Shape;62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>
            <p:ph type="title"/>
          </p:nvPr>
        </p:nvSpPr>
        <p:spPr>
          <a:xfrm>
            <a:off x="457200" y="182880"/>
            <a:ext cx="8229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3665"/>
              </a:buClr>
              <a:buSzPts val="2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0">
  <p:cSld name="TITLE_10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9" name="Google Shape;79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- slogan">
  <p:cSld name="CUSTOM_2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1">
  <p:cSld name="TITLE_1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4" name="Google Shape;84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8" name="Google Shape;8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" name="Google Shape;89;p22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boarding">
  <p:cSld name="TITLE_26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3"/>
          <p:cNvSpPr txBox="1"/>
          <p:nvPr/>
        </p:nvSpPr>
        <p:spPr>
          <a:xfrm>
            <a:off x="2786050" y="369450"/>
            <a:ext cx="3571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Onboarding Process</a:t>
            </a:r>
            <a:endParaRPr b="1" sz="24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788" y="1999138"/>
            <a:ext cx="8760422" cy="15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3"/>
          <p:cNvSpPr txBox="1"/>
          <p:nvPr/>
        </p:nvSpPr>
        <p:spPr>
          <a:xfrm>
            <a:off x="4733026" y="2552588"/>
            <a:ext cx="892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0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Deployment</a:t>
            </a:r>
            <a:endParaRPr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Google Shape;94;p23"/>
          <p:cNvSpPr txBox="1"/>
          <p:nvPr/>
        </p:nvSpPr>
        <p:spPr>
          <a:xfrm>
            <a:off x="6133105" y="2551838"/>
            <a:ext cx="96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0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Dashboard Launch</a:t>
            </a:r>
            <a:endParaRPr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23"/>
          <p:cNvSpPr txBox="1"/>
          <p:nvPr/>
        </p:nvSpPr>
        <p:spPr>
          <a:xfrm>
            <a:off x="7648153" y="2552588"/>
            <a:ext cx="777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0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Enablement</a:t>
            </a:r>
            <a:endParaRPr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23"/>
          <p:cNvSpPr txBox="1"/>
          <p:nvPr/>
        </p:nvSpPr>
        <p:spPr>
          <a:xfrm>
            <a:off x="452850" y="2469613"/>
            <a:ext cx="877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0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Kick </a:t>
            </a:r>
            <a:endParaRPr i="0" sz="1000" u="none" cap="none" strike="noStrik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000" u="none" cap="none" strike="noStrik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Off</a:t>
            </a:r>
            <a:endParaRPr i="0" sz="1000" u="none" cap="none" strike="noStrik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23"/>
          <p:cNvSpPr txBox="1"/>
          <p:nvPr/>
        </p:nvSpPr>
        <p:spPr>
          <a:xfrm>
            <a:off x="1880624" y="2551088"/>
            <a:ext cx="89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Marketing </a:t>
            </a:r>
            <a:endParaRPr sz="1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Enablement Session</a:t>
            </a:r>
            <a:endParaRPr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23"/>
          <p:cNvSpPr txBox="1"/>
          <p:nvPr/>
        </p:nvSpPr>
        <p:spPr>
          <a:xfrm>
            <a:off x="1367675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1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9" name="Google Shape;99;p23"/>
          <p:cNvSpPr txBox="1"/>
          <p:nvPr/>
        </p:nvSpPr>
        <p:spPr>
          <a:xfrm>
            <a:off x="2772825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2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0" name="Google Shape;100;p23"/>
          <p:cNvSpPr txBox="1"/>
          <p:nvPr/>
        </p:nvSpPr>
        <p:spPr>
          <a:xfrm>
            <a:off x="4177975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3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1" name="Google Shape;101;p23"/>
          <p:cNvSpPr txBox="1"/>
          <p:nvPr/>
        </p:nvSpPr>
        <p:spPr>
          <a:xfrm>
            <a:off x="5583125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4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2" name="Google Shape;102;p23"/>
          <p:cNvSpPr txBox="1"/>
          <p:nvPr/>
        </p:nvSpPr>
        <p:spPr>
          <a:xfrm>
            <a:off x="7017525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5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3" name="Google Shape;103;p23"/>
          <p:cNvSpPr txBox="1"/>
          <p:nvPr/>
        </p:nvSpPr>
        <p:spPr>
          <a:xfrm>
            <a:off x="8482300" y="2423063"/>
            <a:ext cx="26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6</a:t>
            </a:r>
            <a:endParaRPr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4" name="Google Shape;104;p23"/>
          <p:cNvSpPr txBox="1"/>
          <p:nvPr/>
        </p:nvSpPr>
        <p:spPr>
          <a:xfrm>
            <a:off x="3285776" y="2482538"/>
            <a:ext cx="892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Pre-Onsite </a:t>
            </a:r>
            <a:endParaRPr sz="10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Sessions</a:t>
            </a:r>
            <a:endParaRPr i="0" sz="1000" u="none" cap="none" strike="noStrike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8">
  <p:cSld name="TITLE_28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accent4"/>
            </a:gs>
            <a:gs pos="27000">
              <a:schemeClr val="accent2"/>
            </a:gs>
            <a:gs pos="68000">
              <a:srgbClr val="EBF7FF"/>
            </a:gs>
            <a:gs pos="100000">
              <a:schemeClr val="accent4"/>
            </a:gs>
          </a:gsLst>
          <a:lin ang="2700006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74320" y="182880"/>
            <a:ext cx="8229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Open Sans Medium"/>
              <a:buNone/>
              <a:defRPr sz="2400">
                <a:solidFill>
                  <a:schemeClr val="accent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9530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2850" y="4879139"/>
            <a:ext cx="659300" cy="1351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" type="subTitle"/>
          </p:nvPr>
        </p:nvSpPr>
        <p:spPr>
          <a:xfrm>
            <a:off x="0" y="2686525"/>
            <a:ext cx="9144000" cy="9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Overview for Care Continuum Facilities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Personalized Care. Reduced Readmissions. Enhanced Senior Well-being.</a:t>
            </a:r>
            <a:endParaRPr sz="13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75" y="1670178"/>
            <a:ext cx="2909450" cy="59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6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 Continuum Facilities</a:t>
            </a:r>
            <a:r>
              <a:rPr lang="en"/>
              <a:t> Seek Creative Ways to Reduce Readmission and Improve Patient Outcomes</a:t>
            </a:r>
            <a:endParaRPr/>
          </a:p>
        </p:txBody>
      </p:sp>
      <p:grpSp>
        <p:nvGrpSpPr>
          <p:cNvPr id="120" name="Google Shape;120;p26"/>
          <p:cNvGrpSpPr/>
          <p:nvPr/>
        </p:nvGrpSpPr>
        <p:grpSpPr>
          <a:xfrm>
            <a:off x="6172200" y="1219200"/>
            <a:ext cx="2601000" cy="3352800"/>
            <a:chOff x="5405050" y="1219200"/>
            <a:chExt cx="2601000" cy="3352800"/>
          </a:xfrm>
        </p:grpSpPr>
        <p:sp>
          <p:nvSpPr>
            <p:cNvPr id="121" name="Google Shape;121;p26"/>
            <p:cNvSpPr/>
            <p:nvPr/>
          </p:nvSpPr>
          <p:spPr>
            <a:xfrm>
              <a:off x="541525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5029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2" name="Google Shape;122;p26"/>
            <p:cNvSpPr txBox="1"/>
            <p:nvPr/>
          </p:nvSpPr>
          <p:spPr>
            <a:xfrm>
              <a:off x="5405050" y="1219200"/>
              <a:ext cx="2601000" cy="33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22860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OVER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$26B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The cost of readmissions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to medicare annually, with $17 billion of that being potentially preventable</a:t>
              </a:r>
              <a:endParaRPr sz="9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3" name="Google Shape;123;p26"/>
          <p:cNvGrpSpPr/>
          <p:nvPr/>
        </p:nvGrpSpPr>
        <p:grpSpPr>
          <a:xfrm>
            <a:off x="3266400" y="1219200"/>
            <a:ext cx="2601000" cy="3352800"/>
            <a:chOff x="2504400" y="1219200"/>
            <a:chExt cx="2601000" cy="3352800"/>
          </a:xfrm>
        </p:grpSpPr>
        <p:sp>
          <p:nvSpPr>
            <p:cNvPr id="124" name="Google Shape;124;p26"/>
            <p:cNvSpPr/>
            <p:nvPr/>
          </p:nvSpPr>
          <p:spPr>
            <a:xfrm>
              <a:off x="251460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2286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5" name="Google Shape;125;p26"/>
            <p:cNvSpPr txBox="1"/>
            <p:nvPr/>
          </p:nvSpPr>
          <p:spPr>
            <a:xfrm>
              <a:off x="2504400" y="1219200"/>
              <a:ext cx="2601000" cy="33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22860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Approx.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60%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Of patients receiving home care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had a lower risk of readmission after 30 days compared to those discharged directly to home</a:t>
              </a:r>
              <a:endParaRPr sz="9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6" name="Google Shape;126;p26"/>
          <p:cNvGrpSpPr/>
          <p:nvPr/>
        </p:nvGrpSpPr>
        <p:grpSpPr>
          <a:xfrm>
            <a:off x="370800" y="1219200"/>
            <a:ext cx="2601000" cy="3352800"/>
            <a:chOff x="2504400" y="1219200"/>
            <a:chExt cx="2601000" cy="3352800"/>
          </a:xfrm>
        </p:grpSpPr>
        <p:sp>
          <p:nvSpPr>
            <p:cNvPr id="127" name="Google Shape;127;p26"/>
            <p:cNvSpPr/>
            <p:nvPr/>
          </p:nvSpPr>
          <p:spPr>
            <a:xfrm>
              <a:off x="251460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2286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8" name="Google Shape;128;p26"/>
            <p:cNvSpPr txBox="1"/>
            <p:nvPr/>
          </p:nvSpPr>
          <p:spPr>
            <a:xfrm>
              <a:off x="2504400" y="1219200"/>
              <a:ext cx="2601000" cy="33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22860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Approx.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99%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Of nursing homes and 96% of assisted living facilities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are experiencing severe staff shortages</a:t>
              </a:r>
              <a:endParaRPr sz="9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/>
          <p:nvPr>
            <p:ph type="title"/>
          </p:nvPr>
        </p:nvSpPr>
        <p:spPr>
          <a:xfrm>
            <a:off x="0" y="150"/>
            <a:ext cx="3165900" cy="51390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2700006" scaled="0"/>
          </a:gra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Benefits for Facilities such as Hospitals &amp; Assisted Living</a:t>
            </a:r>
            <a:endParaRPr sz="3200"/>
          </a:p>
        </p:txBody>
      </p:sp>
      <p:sp>
        <p:nvSpPr>
          <p:cNvPr id="134" name="Google Shape;134;p27"/>
          <p:cNvSpPr txBox="1"/>
          <p:nvPr>
            <p:ph idx="1" type="body"/>
          </p:nvPr>
        </p:nvSpPr>
        <p:spPr>
          <a:xfrm>
            <a:off x="3667600" y="0"/>
            <a:ext cx="5164500" cy="513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Partner with Our Agency, Powered by Sensi’s Care Intelligence Technology</a:t>
            </a:r>
            <a:endParaRPr b="1"/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Reduce Readmissions: </a:t>
            </a:r>
            <a:r>
              <a:rPr lang="en"/>
              <a:t>Sensi’s proactive assessment detects early issues, preventing readmissions and improving outcomes.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Personalized Care: </a:t>
            </a:r>
            <a:r>
              <a:rPr lang="en"/>
              <a:t>Sensi matches patients with the best caregiver for tailored, exceptional care.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Enhanced Well-being: </a:t>
            </a:r>
            <a:r>
              <a:rPr lang="en"/>
              <a:t>Sensi provides a 360-degree view of physical, emotional, and cognitive needs, promoting well-being.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Living Facilities Seek Creative Ways to Increase Visibility Into Residents’ Care Needs </a:t>
            </a:r>
            <a:endParaRPr/>
          </a:p>
        </p:txBody>
      </p:sp>
      <p:grpSp>
        <p:nvGrpSpPr>
          <p:cNvPr id="140" name="Google Shape;140;p28"/>
          <p:cNvGrpSpPr/>
          <p:nvPr/>
        </p:nvGrpSpPr>
        <p:grpSpPr>
          <a:xfrm>
            <a:off x="6172200" y="1219206"/>
            <a:ext cx="2601000" cy="3540892"/>
            <a:chOff x="5405050" y="1219200"/>
            <a:chExt cx="2601000" cy="3352800"/>
          </a:xfrm>
        </p:grpSpPr>
        <p:sp>
          <p:nvSpPr>
            <p:cNvPr id="141" name="Google Shape;141;p28"/>
            <p:cNvSpPr/>
            <p:nvPr/>
          </p:nvSpPr>
          <p:spPr>
            <a:xfrm>
              <a:off x="541525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5029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2" name="Google Shape;142;p28"/>
            <p:cNvSpPr txBox="1"/>
            <p:nvPr/>
          </p:nvSpPr>
          <p:spPr>
            <a:xfrm>
              <a:off x="5405050" y="1219200"/>
              <a:ext cx="2601000" cy="317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22860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OVER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</a:t>
              </a:r>
              <a:endParaRPr sz="4200">
                <a:solidFill>
                  <a:schemeClr val="accent6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80%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Of seniors in independent living have at least one chronic condition,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and 68% have two or more, often requiring regular care management</a:t>
              </a:r>
              <a:endPara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3" name="Google Shape;143;p28"/>
          <p:cNvGrpSpPr/>
          <p:nvPr/>
        </p:nvGrpSpPr>
        <p:grpSpPr>
          <a:xfrm>
            <a:off x="3266400" y="1219188"/>
            <a:ext cx="2601000" cy="3540892"/>
            <a:chOff x="2504400" y="1219200"/>
            <a:chExt cx="2601000" cy="3352800"/>
          </a:xfrm>
        </p:grpSpPr>
        <p:sp>
          <p:nvSpPr>
            <p:cNvPr id="144" name="Google Shape;144;p28"/>
            <p:cNvSpPr/>
            <p:nvPr/>
          </p:nvSpPr>
          <p:spPr>
            <a:xfrm>
              <a:off x="251460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2286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5" name="Google Shape;145;p28"/>
            <p:cNvSpPr txBox="1"/>
            <p:nvPr/>
          </p:nvSpPr>
          <p:spPr>
            <a:xfrm>
              <a:off x="2504400" y="1219200"/>
              <a:ext cx="2601000" cy="32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13715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Approx.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70%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Around 70% of independent living facilities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in the U.S. do not have 24/7 on-site medical staff, relying instead on external services</a:t>
              </a:r>
              <a:endParaRPr sz="9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6" name="Google Shape;146;p28"/>
          <p:cNvGrpSpPr/>
          <p:nvPr/>
        </p:nvGrpSpPr>
        <p:grpSpPr>
          <a:xfrm>
            <a:off x="370800" y="1219207"/>
            <a:ext cx="2601000" cy="3540895"/>
            <a:chOff x="2504400" y="1219197"/>
            <a:chExt cx="2601000" cy="3352803"/>
          </a:xfrm>
        </p:grpSpPr>
        <p:sp>
          <p:nvSpPr>
            <p:cNvPr id="147" name="Google Shape;147;p28"/>
            <p:cNvSpPr/>
            <p:nvPr/>
          </p:nvSpPr>
          <p:spPr>
            <a:xfrm>
              <a:off x="2514600" y="1219200"/>
              <a:ext cx="2590800" cy="3352800"/>
            </a:xfrm>
            <a:prstGeom prst="roundRect">
              <a:avLst>
                <a:gd fmla="val 2307" name="adj"/>
              </a:avLst>
            </a:prstGeom>
            <a:gradFill>
              <a:gsLst>
                <a:gs pos="0">
                  <a:schemeClr val="accent2"/>
                </a:gs>
                <a:gs pos="14000">
                  <a:schemeClr val="accent2"/>
                </a:gs>
                <a:gs pos="47000">
                  <a:srgbClr val="F0F9FF"/>
                </a:gs>
                <a:gs pos="100000">
                  <a:schemeClr val="lt1"/>
                </a:gs>
              </a:gsLst>
              <a:lin ang="16200038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0" rotWithShape="0" algn="bl" dir="5400000" dist="57150">
                <a:schemeClr val="accent3">
                  <a:alpha val="25000"/>
                </a:schemeClr>
              </a:outerShdw>
            </a:effectLst>
          </p:spPr>
          <p:txBody>
            <a:bodyPr anchorCtr="0" anchor="ctr" bIns="228600" lIns="457200" spcFirstLastPara="1" rIns="457200" wrap="square" tIns="228600">
              <a:no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t/>
              </a:r>
              <a:endParaRPr sz="2400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8" name="Google Shape;148;p28"/>
            <p:cNvSpPr txBox="1"/>
            <p:nvPr/>
          </p:nvSpPr>
          <p:spPr>
            <a:xfrm>
              <a:off x="2504400" y="1219197"/>
              <a:ext cx="2601000" cy="287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8600" lIns="228600" spcFirstLastPara="1" rIns="137150" wrap="square" tIns="502900">
              <a:noAutofit/>
            </a:bodyPr>
            <a:lstStyle/>
            <a:p>
              <a:pPr indent="0" lvl="0" marL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Approx.</a:t>
              </a:r>
              <a:r>
                <a:rPr lang="en" sz="4200">
                  <a:solidFill>
                    <a:schemeClr val="accent6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90%</a:t>
              </a:r>
              <a:r>
                <a:rPr b="1" lang="en" sz="2300">
                  <a:solidFill>
                    <a:schemeClr val="accent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b="1" sz="23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Prefer to stay in their independent living settings </a:t>
              </a:r>
              <a:r>
                <a:rPr lang="en">
                  <a:solidFill>
                    <a:schemeClr val="accent3"/>
                  </a:solidFill>
                  <a:latin typeface="Open Sans"/>
                  <a:ea typeface="Open Sans"/>
                  <a:cs typeface="Open Sans"/>
                  <a:sym typeface="Open Sans"/>
                </a:rPr>
                <a:t>rather than move to more intensive care environments like assisted living or nursing homes</a:t>
              </a:r>
              <a:endParaRPr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lnSpc>
                  <a:spcPct val="12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0" y="150"/>
            <a:ext cx="3165900" cy="51390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2700006" scaled="0"/>
          </a:gra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Benefits for Independent Living Facilities</a:t>
            </a:r>
            <a:endParaRPr sz="3200"/>
          </a:p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3667600" y="0"/>
            <a:ext cx="5164500" cy="513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Partner with Our Agency, Powered by Sensi’s Care Intelligence Technology</a:t>
            </a:r>
            <a:endParaRPr b="1"/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Preserve Independence: </a:t>
            </a:r>
            <a:r>
              <a:rPr lang="en"/>
              <a:t>Sensi helps residents stay independent longer, delaying the need for assisted living.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Enhanced Support: </a:t>
            </a:r>
            <a:r>
              <a:rPr lang="en"/>
              <a:t>Sensi’s 360-degree assessment addresses health needs proactively, compensating for limited on-site staff.</a:t>
            </a:r>
            <a:endParaRPr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"/>
              <a:t>Improved Visibility: </a:t>
            </a:r>
            <a:r>
              <a:rPr lang="en"/>
              <a:t>Sensi offers continuous insights into care needs, enabling timely interventions and better management.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>
            <p:ph idx="2" type="body"/>
          </p:nvPr>
        </p:nvSpPr>
        <p:spPr>
          <a:xfrm>
            <a:off x="4724400" y="1295400"/>
            <a:ext cx="4028400" cy="3343200"/>
          </a:xfrm>
          <a:prstGeom prst="rect">
            <a:avLst/>
          </a:prstGeom>
        </p:spPr>
        <p:txBody>
          <a:bodyPr anchorCtr="0" anchor="ctr" bIns="91425" lIns="457200" spcFirstLastPara="1" rIns="457200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Early Detection =&gt; Proactive Care</a:t>
            </a:r>
            <a:endParaRPr b="1">
              <a:solidFill>
                <a:schemeClr val="accent3"/>
              </a:solidFill>
            </a:endParaRPr>
          </a:p>
          <a:p>
            <a:pPr indent="-29793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092"/>
              <a:buChar char="●"/>
            </a:pPr>
            <a:r>
              <a:rPr lang="en" sz="1091">
                <a:solidFill>
                  <a:schemeClr val="accent3"/>
                </a:solidFill>
              </a:rPr>
              <a:t>We have partnered with Sensi’s HIPAA-compliant technology to provide a 360-degree understanding of seniors’ physical, emotional, and cognitive needs.</a:t>
            </a:r>
            <a:endParaRPr sz="1091">
              <a:solidFill>
                <a:schemeClr val="accent3"/>
              </a:solidFill>
            </a:endParaRPr>
          </a:p>
          <a:p>
            <a:pPr indent="-29793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092"/>
              <a:buChar char="●"/>
            </a:pPr>
            <a:r>
              <a:rPr lang="en" sz="1091">
                <a:solidFill>
                  <a:schemeClr val="accent3"/>
                </a:solidFill>
              </a:rPr>
              <a:t>It’s a must-have technology for independent living , assisted living, hospitals, and PACE facilities to provide holistic care at scale.</a:t>
            </a:r>
            <a:endParaRPr sz="1091">
              <a:solidFill>
                <a:schemeClr val="accent3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60" name="Google Shape;160;p30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Sensi</a:t>
            </a:r>
            <a:endParaRPr/>
          </a:p>
        </p:txBody>
      </p:sp>
      <p:sp>
        <p:nvSpPr>
          <p:cNvPr id="161" name="Google Shape;161;p30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24/7 Care Co-Pilot - Standard of Care</a:t>
            </a:r>
            <a:endParaRPr/>
          </a:p>
        </p:txBody>
      </p:sp>
      <p:pic>
        <p:nvPicPr>
          <p:cNvPr id="162" name="Google Shape;1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000" y="1524000"/>
            <a:ext cx="2866400" cy="288241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0"/>
          <p:cNvSpPr/>
          <p:nvPr/>
        </p:nvSpPr>
        <p:spPr>
          <a:xfrm>
            <a:off x="457200" y="1828800"/>
            <a:ext cx="1143000" cy="685800"/>
          </a:xfrm>
          <a:prstGeom prst="roundRect">
            <a:avLst>
              <a:gd fmla="val 10276" name="adj"/>
            </a:avLst>
          </a:prstGeom>
          <a:solidFill>
            <a:srgbClr val="FFFFFF"/>
          </a:solidFill>
          <a:ln>
            <a:noFill/>
          </a:ln>
          <a:effectLst>
            <a:outerShdw blurRad="400050" rotWithShape="0" algn="bl" dir="5400000" dist="57150">
              <a:srgbClr val="005799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  <a:t>24/7</a:t>
            </a:r>
            <a:br>
              <a:rPr lang="en" sz="12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2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  <a:t>Care Copilot</a:t>
            </a:r>
            <a:endParaRPr sz="1200">
              <a:solidFill>
                <a:srgbClr val="1C253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4" name="Google Shape;164;p30"/>
          <p:cNvSpPr/>
          <p:nvPr/>
        </p:nvSpPr>
        <p:spPr>
          <a:xfrm>
            <a:off x="2971800" y="3810000"/>
            <a:ext cx="2052900" cy="762000"/>
          </a:xfrm>
          <a:prstGeom prst="roundRect">
            <a:avLst>
              <a:gd fmla="val 10276" name="adj"/>
            </a:avLst>
          </a:prstGeom>
          <a:solidFill>
            <a:srgbClr val="FFFFFF"/>
          </a:solidFill>
          <a:ln>
            <a:noFill/>
          </a:ln>
          <a:effectLst>
            <a:outerShdw blurRad="400050" rotWithShape="0" algn="bl" dir="5400000" dist="57150">
              <a:srgbClr val="005799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  <a:t>Personalized Care</a:t>
            </a:r>
            <a:br>
              <a:rPr lang="en" sz="11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1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  <a:t>Reduced Hospitalizations</a:t>
            </a:r>
            <a:br>
              <a:rPr lang="en" sz="11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100">
                <a:solidFill>
                  <a:srgbClr val="1C2538"/>
                </a:solidFill>
                <a:latin typeface="Open Sans"/>
                <a:ea typeface="Open Sans"/>
                <a:cs typeface="Open Sans"/>
                <a:sym typeface="Open Sans"/>
              </a:rPr>
              <a:t>Enhanced Senior Well-being</a:t>
            </a:r>
            <a:endParaRPr sz="1100">
              <a:solidFill>
                <a:srgbClr val="1C253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/>
          <p:nvPr>
            <p:ph idx="2" type="body"/>
          </p:nvPr>
        </p:nvSpPr>
        <p:spPr>
          <a:xfrm>
            <a:off x="533400" y="1295400"/>
            <a:ext cx="3657600" cy="3343200"/>
          </a:xfrm>
          <a:prstGeom prst="rect">
            <a:avLst/>
          </a:prstGeom>
        </p:spPr>
        <p:txBody>
          <a:bodyPr anchorCtr="0" anchor="ctr" bIns="91425" lIns="457200" spcFirstLastPara="1" rIns="457200" wrap="square" tIns="91425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Always-on virtual care assessment through 100% audio technology</a:t>
            </a:r>
            <a:r>
              <a:rPr lang="en">
                <a:solidFill>
                  <a:schemeClr val="accent3"/>
                </a:solidFill>
              </a:rPr>
              <a:t> via a plug and play device, requiring no human engagement.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70" name="Google Shape;170;p31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Gain Edge with Data-Backed Intelligence</a:t>
            </a:r>
            <a:endParaRPr/>
          </a:p>
        </p:txBody>
      </p:sp>
      <p:sp>
        <p:nvSpPr>
          <p:cNvPr id="171" name="Google Shape;171;p31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Patients/Residents Experience Proactive Care </a:t>
            </a:r>
            <a:endParaRPr/>
          </a:p>
        </p:txBody>
      </p:sp>
      <p:pic>
        <p:nvPicPr>
          <p:cNvPr id="172" name="Google Shape;172;p31"/>
          <p:cNvPicPr preferRelativeResize="0"/>
          <p:nvPr/>
        </p:nvPicPr>
        <p:blipFill rotWithShape="1">
          <a:blip r:embed="rId3">
            <a:alphaModFix/>
          </a:blip>
          <a:srcRect b="0" l="33809" r="0" t="0"/>
          <a:stretch/>
        </p:blipFill>
        <p:spPr>
          <a:xfrm>
            <a:off x="4368951" y="1524000"/>
            <a:ext cx="3791425" cy="24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4901" y="3508612"/>
            <a:ext cx="2045699" cy="113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2"/>
          <p:cNvSpPr txBox="1"/>
          <p:nvPr>
            <p:ph idx="2" type="body"/>
          </p:nvPr>
        </p:nvSpPr>
        <p:spPr>
          <a:xfrm>
            <a:off x="4724400" y="1295400"/>
            <a:ext cx="3657600" cy="3343200"/>
          </a:xfrm>
          <a:prstGeom prst="rect">
            <a:avLst/>
          </a:prstGeom>
        </p:spPr>
        <p:txBody>
          <a:bodyPr anchorCtr="0" anchor="ctr" bIns="91425" lIns="457200" spcFirstLastPara="1" rIns="457200" wrap="square" tIns="91425">
            <a:normAutofit lnSpcReduction="20000"/>
          </a:bodyPr>
          <a:lstStyle/>
          <a:p>
            <a:pPr indent="-30480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</a:pPr>
            <a:r>
              <a:rPr b="1" lang="en" sz="1200">
                <a:solidFill>
                  <a:schemeClr val="accent3"/>
                </a:solidFill>
              </a:rPr>
              <a:t>Sophisticated intelligence to capture holistic care signals</a:t>
            </a:r>
            <a:r>
              <a:rPr lang="en" sz="1200">
                <a:solidFill>
                  <a:schemeClr val="accent3"/>
                </a:solidFill>
              </a:rPr>
              <a:t> to detect or predict physical, emotional, and cognitive issues </a:t>
            </a:r>
            <a:r>
              <a:rPr i="1" lang="en" sz="1200">
                <a:solidFill>
                  <a:schemeClr val="accent3"/>
                </a:solidFill>
              </a:rPr>
              <a:t>(e.g., early signs of pneumonia, UTIs, care resistance, cognitive changes, and emergency events such as falls)</a:t>
            </a:r>
            <a:endParaRPr i="1" sz="1200">
              <a:solidFill>
                <a:schemeClr val="accent3"/>
              </a:solidFill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chemeClr val="accent3"/>
              </a:solidFill>
            </a:endParaRPr>
          </a:p>
          <a:p>
            <a:pPr indent="-30480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●"/>
            </a:pPr>
            <a:r>
              <a:rPr b="1" lang="en" sz="1200">
                <a:solidFill>
                  <a:schemeClr val="accent3"/>
                </a:solidFill>
              </a:rPr>
              <a:t>Patients matched with best caregiver expertise </a:t>
            </a:r>
            <a:r>
              <a:rPr lang="en" sz="1200">
                <a:solidFill>
                  <a:schemeClr val="accent3"/>
                </a:solidFill>
              </a:rPr>
              <a:t>to offer exceptional personalized care</a:t>
            </a:r>
            <a:endParaRPr sz="1200">
              <a:solidFill>
                <a:schemeClr val="accent3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chemeClr val="accent3"/>
              </a:solidFill>
            </a:endParaRPr>
          </a:p>
        </p:txBody>
      </p:sp>
      <p:sp>
        <p:nvSpPr>
          <p:cNvPr id="179" name="Google Shape;179;p32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Personalized Care Plan</a:t>
            </a:r>
            <a:endParaRPr/>
          </a:p>
        </p:txBody>
      </p:sp>
      <p:sp>
        <p:nvSpPr>
          <p:cNvPr id="180" name="Google Shape;180;p32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Timely Intervention =&gt; Higher Satisfaction Among Patients/Residents </a:t>
            </a:r>
            <a:endParaRPr/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403425"/>
            <a:ext cx="3375350" cy="1898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6350" y="3018725"/>
            <a:ext cx="3328051" cy="1872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>
            <p:ph idx="2" type="body"/>
          </p:nvPr>
        </p:nvSpPr>
        <p:spPr>
          <a:xfrm>
            <a:off x="533400" y="1295400"/>
            <a:ext cx="3657600" cy="3343200"/>
          </a:xfrm>
          <a:prstGeom prst="rect">
            <a:avLst/>
          </a:prstGeom>
        </p:spPr>
        <p:txBody>
          <a:bodyPr anchorCtr="0" anchor="ctr" bIns="91425" lIns="457200" spcFirstLastPara="1" rIns="457200" wrap="square" tIns="91425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3"/>
                </a:solidFill>
              </a:rPr>
              <a:t>Effective medication management </a:t>
            </a:r>
            <a:r>
              <a:rPr lang="en">
                <a:solidFill>
                  <a:schemeClr val="accent3"/>
                </a:solidFill>
              </a:rPr>
              <a:t>catching suspected errors early on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88" name="Google Shape;188;p33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Re-Imagined Medication Management</a:t>
            </a:r>
            <a:endParaRPr/>
          </a:p>
        </p:txBody>
      </p:sp>
      <p:sp>
        <p:nvSpPr>
          <p:cNvPr id="189" name="Google Shape;189;p33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Follow-up Care Just Got Easier to Assist with Adherence and Side Effects</a:t>
            </a:r>
            <a:endParaRPr/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0825" y="1354551"/>
            <a:ext cx="3878976" cy="218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6225" y="2886000"/>
            <a:ext cx="3490576" cy="196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/>
          <p:nvPr/>
        </p:nvSpPr>
        <p:spPr>
          <a:xfrm>
            <a:off x="1778578" y="3108010"/>
            <a:ext cx="114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Detect</a:t>
            </a:r>
            <a:endParaRPr b="1" i="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34"/>
          <p:cNvSpPr txBox="1"/>
          <p:nvPr/>
        </p:nvSpPr>
        <p:spPr>
          <a:xfrm>
            <a:off x="4007428" y="3108010"/>
            <a:ext cx="114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Predict</a:t>
            </a:r>
            <a:endParaRPr b="1" i="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34"/>
          <p:cNvSpPr txBox="1"/>
          <p:nvPr/>
        </p:nvSpPr>
        <p:spPr>
          <a:xfrm>
            <a:off x="6238809" y="3108010"/>
            <a:ext cx="114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Prevent</a:t>
            </a:r>
            <a:endParaRPr b="1" i="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34"/>
          <p:cNvSpPr/>
          <p:nvPr/>
        </p:nvSpPr>
        <p:spPr>
          <a:xfrm>
            <a:off x="3288159" y="2232105"/>
            <a:ext cx="238500" cy="3480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8675" lIns="68675" spcFirstLastPara="1" rIns="68675" wrap="square" tIns="68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4"/>
          <p:cNvSpPr/>
          <p:nvPr/>
        </p:nvSpPr>
        <p:spPr>
          <a:xfrm>
            <a:off x="5543534" y="2232105"/>
            <a:ext cx="238500" cy="3480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8675" lIns="68675" spcFirstLastPara="1" rIns="68675" wrap="square" tIns="68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4"/>
          <p:cNvSpPr txBox="1"/>
          <p:nvPr>
            <p:ph idx="4294967295"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Staying Ahead with Proactive Care </a:t>
            </a:r>
            <a:endParaRPr/>
          </a:p>
        </p:txBody>
      </p:sp>
      <p:sp>
        <p:nvSpPr>
          <p:cNvPr id="202" name="Google Shape;202;p34"/>
          <p:cNvSpPr/>
          <p:nvPr/>
        </p:nvSpPr>
        <p:spPr>
          <a:xfrm>
            <a:off x="1761575" y="1836850"/>
            <a:ext cx="1138500" cy="1138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" name="Google Shape;203;p34"/>
          <p:cNvSpPr/>
          <p:nvPr/>
        </p:nvSpPr>
        <p:spPr>
          <a:xfrm>
            <a:off x="4003163" y="1836850"/>
            <a:ext cx="1138500" cy="1138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" name="Google Shape;204;p34"/>
          <p:cNvSpPr/>
          <p:nvPr/>
        </p:nvSpPr>
        <p:spPr>
          <a:xfrm>
            <a:off x="6248800" y="1836850"/>
            <a:ext cx="1138500" cy="1138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" name="Google Shape;2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4463" y="2165848"/>
            <a:ext cx="832725" cy="48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4675" y="2080694"/>
            <a:ext cx="632150" cy="650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1965" y="2034850"/>
            <a:ext cx="632150" cy="7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/>
          <p:nvPr>
            <p:ph idx="2" type="body"/>
          </p:nvPr>
        </p:nvSpPr>
        <p:spPr>
          <a:xfrm>
            <a:off x="4914900" y="1295400"/>
            <a:ext cx="3657600" cy="3068100"/>
          </a:xfrm>
          <a:prstGeom prst="rect">
            <a:avLst/>
          </a:prstGeom>
        </p:spPr>
        <p:txBody>
          <a:bodyPr anchorCtr="0" anchor="ctr" bIns="91425" lIns="0" spcFirstLastPara="1" rIns="182875" wrap="square" tIns="91425">
            <a:spAutoFit/>
          </a:bodyPr>
          <a:lstStyle/>
          <a:p>
            <a:pPr indent="-298450" lvl="0" marL="45720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100"/>
              <a:buChar char="●"/>
            </a:pPr>
            <a:r>
              <a:rPr lang="en" sz="1100">
                <a:solidFill>
                  <a:schemeClr val="accent3"/>
                </a:solidFill>
              </a:rPr>
              <a:t>Diana had severe dementia, family only approved 9 hours of care despite 24/7 need</a:t>
            </a:r>
            <a:endParaRPr sz="1100">
              <a:solidFill>
                <a:schemeClr val="accent3"/>
              </a:solidFill>
            </a:endParaRPr>
          </a:p>
          <a:p>
            <a:pPr indent="-2984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100"/>
              <a:buChar char="●"/>
            </a:pPr>
            <a:r>
              <a:rPr lang="en" sz="1100">
                <a:solidFill>
                  <a:schemeClr val="accent3"/>
                </a:solidFill>
              </a:rPr>
              <a:t>In first 30 days, she fell 3 times and was hospitalized due to unmet night needs</a:t>
            </a:r>
            <a:endParaRPr sz="1100">
              <a:solidFill>
                <a:schemeClr val="accent3"/>
              </a:solidFill>
            </a:endParaRPr>
          </a:p>
          <a:p>
            <a:pPr indent="-2984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100"/>
              <a:buChar char="●"/>
            </a:pPr>
            <a:r>
              <a:rPr lang="en" sz="1100">
                <a:solidFill>
                  <a:schemeClr val="accent3"/>
                </a:solidFill>
              </a:rPr>
              <a:t>With Sensi, the issue was identified - she woke up screaming for 1 hr before caregiver arrived</a:t>
            </a:r>
            <a:endParaRPr sz="1100">
              <a:solidFill>
                <a:schemeClr val="accent3"/>
              </a:solidFill>
            </a:endParaRPr>
          </a:p>
          <a:p>
            <a:pPr indent="-2984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100"/>
              <a:buChar char="●"/>
            </a:pPr>
            <a:r>
              <a:rPr lang="en" sz="1100">
                <a:solidFill>
                  <a:schemeClr val="accent3"/>
                </a:solidFill>
              </a:rPr>
              <a:t>Care plan was optimized by adding morning hours, no more falls/hospitalizations for 14 months</a:t>
            </a:r>
            <a:endParaRPr sz="1100">
              <a:solidFill>
                <a:schemeClr val="accent3"/>
              </a:solidFill>
            </a:endParaRPr>
          </a:p>
          <a:p>
            <a:pPr indent="-298450" lvl="0" marL="457200" rtl="0" algn="l">
              <a:lnSpc>
                <a:spcPct val="130000"/>
              </a:lnSpc>
              <a:spcBef>
                <a:spcPts val="1000"/>
              </a:spcBef>
              <a:spcAft>
                <a:spcPts val="1200"/>
              </a:spcAft>
              <a:buClr>
                <a:schemeClr val="accent3"/>
              </a:buClr>
              <a:buSzPts val="1100"/>
              <a:buChar char="●"/>
            </a:pPr>
            <a:r>
              <a:rPr lang="en" sz="1100">
                <a:solidFill>
                  <a:schemeClr val="accent3"/>
                </a:solidFill>
              </a:rPr>
              <a:t>Increased client and caregiver satisfaction scores from 0 to 100%</a:t>
            </a:r>
            <a:endParaRPr sz="1100">
              <a:solidFill>
                <a:schemeClr val="accent3"/>
              </a:solidFill>
            </a:endParaRPr>
          </a:p>
        </p:txBody>
      </p:sp>
      <p:sp>
        <p:nvSpPr>
          <p:cNvPr id="213" name="Google Shape;213;p35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Senior Client Story</a:t>
            </a:r>
            <a:endParaRPr/>
          </a:p>
        </p:txBody>
      </p:sp>
      <p:sp>
        <p:nvSpPr>
          <p:cNvPr id="214" name="Google Shape;214;p35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Sensi Comes to the Rescue for Diana</a:t>
            </a:r>
            <a:endParaRPr/>
          </a:p>
        </p:txBody>
      </p:sp>
      <p:pic>
        <p:nvPicPr>
          <p:cNvPr id="215" name="Google Shape;21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00" y="1544098"/>
            <a:ext cx="3856998" cy="2570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Industry Leaders Love Sensi</a:t>
            </a:r>
            <a:endParaRPr/>
          </a:p>
        </p:txBody>
      </p:sp>
      <p:sp>
        <p:nvSpPr>
          <p:cNvPr id="221" name="Google Shape;221;p36"/>
          <p:cNvSpPr txBox="1"/>
          <p:nvPr>
            <p:ph idx="3" type="subTitle"/>
          </p:nvPr>
        </p:nvSpPr>
        <p:spPr>
          <a:xfrm>
            <a:off x="457200" y="577255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Join the Radical Care Movement</a:t>
            </a:r>
            <a:endParaRPr/>
          </a:p>
        </p:txBody>
      </p:sp>
      <p:sp>
        <p:nvSpPr>
          <p:cNvPr id="222" name="Google Shape;222;p36"/>
          <p:cNvSpPr txBox="1"/>
          <p:nvPr/>
        </p:nvSpPr>
        <p:spPr>
          <a:xfrm>
            <a:off x="4981975" y="3513600"/>
            <a:ext cx="26835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solidFill>
                  <a:srgbClr val="0091FF"/>
                </a:solidFill>
                <a:latin typeface="Open Sans"/>
                <a:ea typeface="Open Sans"/>
                <a:cs typeface="Open Sans"/>
                <a:sym typeface="Open Sans"/>
              </a:rPr>
              <a:t>Teepa Snow </a:t>
            </a:r>
            <a:endParaRPr b="1" sz="1000">
              <a:solidFill>
                <a:srgbClr val="0091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000">
                <a:latin typeface="Open Sans"/>
                <a:ea typeface="Open Sans"/>
                <a:cs typeface="Open Sans"/>
                <a:sym typeface="Open Sans"/>
              </a:rPr>
              <a:t>Globally esteemed dementia educator</a:t>
            </a:r>
            <a:endParaRPr sz="1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3" name="Google Shape;22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2977" y="1600200"/>
            <a:ext cx="1854245" cy="185424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/>
          <p:nvPr/>
        </p:nvSpPr>
        <p:spPr>
          <a:xfrm>
            <a:off x="1226100" y="2289850"/>
            <a:ext cx="3498300" cy="20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This technology powered by Sensi.AI can detect care-related anomalies, revolutionizing how agencies and caregivers proactively plan and provide better care.</a:t>
            </a:r>
            <a:endParaRPr sz="1200">
              <a:solidFill>
                <a:srgbClr val="1C253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9212" y="1823050"/>
            <a:ext cx="433388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7"/>
          <p:cNvSpPr txBox="1"/>
          <p:nvPr>
            <p:ph type="title"/>
          </p:nvPr>
        </p:nvSpPr>
        <p:spPr>
          <a:xfrm>
            <a:off x="457200" y="180950"/>
            <a:ext cx="8229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Sensi Demo</a:t>
            </a:r>
            <a:endParaRPr/>
          </a:p>
        </p:txBody>
      </p:sp>
      <p:sp>
        <p:nvSpPr>
          <p:cNvPr id="231" name="Google Shape;231;p37"/>
          <p:cNvSpPr/>
          <p:nvPr/>
        </p:nvSpPr>
        <p:spPr>
          <a:xfrm>
            <a:off x="1219200" y="917400"/>
            <a:ext cx="6629400" cy="3654600"/>
          </a:xfrm>
          <a:prstGeom prst="roundRect">
            <a:avLst>
              <a:gd fmla="val 5375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50" rotWithShape="0" algn="bl" dir="5400000" dist="57150">
              <a:schemeClr val="accent3">
                <a:alpha val="25000"/>
              </a:schemeClr>
            </a:outerShdw>
          </a:effectLst>
        </p:spPr>
        <p:txBody>
          <a:bodyPr anchorCtr="0" anchor="ctr" bIns="228600" lIns="457200" spcFirstLastPara="1" rIns="457200" wrap="square" tIns="228600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>
              <a:solidFill>
                <a:schemeClr val="accent3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232" name="Google Shape;23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2502" y="914400"/>
            <a:ext cx="4858296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0" y="1347372"/>
            <a:ext cx="1498181" cy="2843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5"/>
            </a:gs>
            <a:gs pos="100000">
              <a:schemeClr val="accent1"/>
            </a:gs>
          </a:gsLst>
          <a:lin ang="2698631" scaled="0"/>
        </a:gra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/>
          <p:nvPr>
            <p:ph type="title"/>
          </p:nvPr>
        </p:nvSpPr>
        <p:spPr>
          <a:xfrm>
            <a:off x="290425" y="2226050"/>
            <a:ext cx="82296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ensi Deck v1">
  <a:themeElements>
    <a:clrScheme name="Simple Light">
      <a:dk1>
        <a:srgbClr val="1C2538"/>
      </a:dk1>
      <a:lt1>
        <a:srgbClr val="FFFFFF"/>
      </a:lt1>
      <a:dk2>
        <a:srgbClr val="595959"/>
      </a:dk2>
      <a:lt2>
        <a:srgbClr val="EEEEEE"/>
      </a:lt2>
      <a:accent1>
        <a:srgbClr val="006CC0"/>
      </a:accent1>
      <a:accent2>
        <a:srgbClr val="E0F2FF"/>
      </a:accent2>
      <a:accent3>
        <a:srgbClr val="005799"/>
      </a:accent3>
      <a:accent4>
        <a:srgbClr val="EFEDFC"/>
      </a:accent4>
      <a:accent5>
        <a:srgbClr val="00C9E0"/>
      </a:accent5>
      <a:accent6>
        <a:srgbClr val="0091FF"/>
      </a:accent6>
      <a:hlink>
        <a:srgbClr val="6C5CE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